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346" r:id="rId2"/>
  </p:sldIdLst>
  <p:sldSz cx="12190413" cy="6859588"/>
  <p:notesSz cx="6797675" cy="9928225"/>
  <p:defaultTextStyle>
    <a:defPPr marL="0" marR="0" indent="0" algn="l" defTabSz="1088502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1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0885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1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0" algn="l" defTabSz="10885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1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0" algn="l" defTabSz="10885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1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0" algn="l" defTabSz="10885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1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0" algn="l" defTabSz="10885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1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0" algn="l" defTabSz="10885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1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0" algn="l" defTabSz="10885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1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0" algn="l" defTabSz="10885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1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0" algn="l" defTabSz="108850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1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6DA9"/>
    <a:srgbClr val="345C8C"/>
    <a:srgbClr val="E7E7E7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88101" autoAdjust="0"/>
  </p:normalViewPr>
  <p:slideViewPr>
    <p:cSldViewPr>
      <p:cViewPr>
        <p:scale>
          <a:sx n="100" d="100"/>
          <a:sy n="100" d="100"/>
        </p:scale>
        <p:origin x="-900" y="-78"/>
      </p:cViewPr>
      <p:guideLst>
        <p:guide orient="horz" pos="216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146" d="100"/>
          <a:sy n="146" d="100"/>
        </p:scale>
        <p:origin x="-6019" y="-77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/>
            </a:pPr>
            <a:r>
              <a:rPr lang="ru-RU" sz="1400" b="1" i="0" baseline="0" dirty="0" smtClean="0">
                <a:effectLst/>
              </a:rPr>
              <a:t>Распределение по выявленным мутациям</a:t>
            </a:r>
            <a:endParaRPr lang="ru-RU" sz="1400" dirty="0">
              <a:effectLst/>
            </a:endParaRPr>
          </a:p>
        </c:rich>
      </c:tx>
      <c:layout>
        <c:manualLayout>
          <c:xMode val="edge"/>
          <c:yMode val="edge"/>
          <c:x val="2.1267349475617963E-2"/>
          <c:y val="3.9804443581060694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Лист1!$A$1:$A$8</c:f>
              <c:strCache>
                <c:ptCount val="8"/>
                <c:pt idx="0">
                  <c:v>F508del</c:v>
                </c:pt>
                <c:pt idx="1">
                  <c:v>CFTRdele 2,3</c:v>
                </c:pt>
                <c:pt idx="2">
                  <c:v>S466X/R1070Q</c:v>
                </c:pt>
                <c:pt idx="3">
                  <c:v>p.Y515*/p.Y515*</c:v>
                </c:pt>
                <c:pt idx="4">
                  <c:v>W1282X</c:v>
                </c:pt>
                <c:pt idx="5">
                  <c:v>CFTR 3659delC</c:v>
                </c:pt>
                <c:pt idx="6">
                  <c:v>1677delT&gt;A</c:v>
                </c:pt>
                <c:pt idx="7">
                  <c:v>Неизвестно (в работе)</c:v>
                </c:pt>
              </c:strCache>
            </c:strRef>
          </c:cat>
          <c:val>
            <c:numRef>
              <c:f>Лист1!$B$1:$B$8</c:f>
              <c:numCache>
                <c:formatCode>General</c:formatCode>
                <c:ptCount val="8"/>
                <c:pt idx="0">
                  <c:v>7</c:v>
                </c:pt>
                <c:pt idx="1">
                  <c:v>3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44184530642979708"/>
          <c:y val="0.13559561426852659"/>
          <c:w val="0.41598199847283285"/>
          <c:h val="0.72050263149055793"/>
        </c:manualLayout>
      </c:layout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3525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6" name="Shape 216"/>
          <p:cNvSpPr>
            <a:spLocks noGrp="1"/>
          </p:cNvSpPr>
          <p:nvPr>
            <p:ph type="body" sz="quarter" idx="1"/>
          </p:nvPr>
        </p:nvSpPr>
        <p:spPr>
          <a:xfrm>
            <a:off x="906357" y="4715907"/>
            <a:ext cx="4984962" cy="4467701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41446253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76"/>
      </a:spcBef>
      <a:defRPr sz="1400">
        <a:latin typeface="+mn-lt"/>
        <a:ea typeface="+mn-ea"/>
        <a:cs typeface="+mn-cs"/>
        <a:sym typeface="Calibri"/>
      </a:defRPr>
    </a:lvl1pPr>
    <a:lvl2pPr indent="272125" latinLnBrk="0">
      <a:spcBef>
        <a:spcPts val="476"/>
      </a:spcBef>
      <a:defRPr sz="1400">
        <a:latin typeface="+mn-lt"/>
        <a:ea typeface="+mn-ea"/>
        <a:cs typeface="+mn-cs"/>
        <a:sym typeface="Calibri"/>
      </a:defRPr>
    </a:lvl2pPr>
    <a:lvl3pPr indent="544251" latinLnBrk="0">
      <a:spcBef>
        <a:spcPts val="476"/>
      </a:spcBef>
      <a:defRPr sz="1400">
        <a:latin typeface="+mn-lt"/>
        <a:ea typeface="+mn-ea"/>
        <a:cs typeface="+mn-cs"/>
        <a:sym typeface="Calibri"/>
      </a:defRPr>
    </a:lvl3pPr>
    <a:lvl4pPr indent="816376" latinLnBrk="0">
      <a:spcBef>
        <a:spcPts val="476"/>
      </a:spcBef>
      <a:defRPr sz="1400">
        <a:latin typeface="+mn-lt"/>
        <a:ea typeface="+mn-ea"/>
        <a:cs typeface="+mn-cs"/>
        <a:sym typeface="Calibri"/>
      </a:defRPr>
    </a:lvl4pPr>
    <a:lvl5pPr indent="1088502" latinLnBrk="0">
      <a:spcBef>
        <a:spcPts val="476"/>
      </a:spcBef>
      <a:defRPr sz="1400">
        <a:latin typeface="+mn-lt"/>
        <a:ea typeface="+mn-ea"/>
        <a:cs typeface="+mn-cs"/>
        <a:sym typeface="Calibri"/>
      </a:defRPr>
    </a:lvl5pPr>
    <a:lvl6pPr indent="1360627" latinLnBrk="0">
      <a:spcBef>
        <a:spcPts val="476"/>
      </a:spcBef>
      <a:defRPr sz="1400">
        <a:latin typeface="+mn-lt"/>
        <a:ea typeface="+mn-ea"/>
        <a:cs typeface="+mn-cs"/>
        <a:sym typeface="Calibri"/>
      </a:defRPr>
    </a:lvl6pPr>
    <a:lvl7pPr indent="1632753" latinLnBrk="0">
      <a:spcBef>
        <a:spcPts val="476"/>
      </a:spcBef>
      <a:defRPr sz="1400">
        <a:latin typeface="+mn-lt"/>
        <a:ea typeface="+mn-ea"/>
        <a:cs typeface="+mn-cs"/>
        <a:sym typeface="Calibri"/>
      </a:defRPr>
    </a:lvl7pPr>
    <a:lvl8pPr indent="1904878" latinLnBrk="0">
      <a:spcBef>
        <a:spcPts val="476"/>
      </a:spcBef>
      <a:defRPr sz="1400">
        <a:latin typeface="+mn-lt"/>
        <a:ea typeface="+mn-ea"/>
        <a:cs typeface="+mn-cs"/>
        <a:sym typeface="Calibri"/>
      </a:defRPr>
    </a:lvl8pPr>
    <a:lvl9pPr indent="2177004" latinLnBrk="0">
      <a:spcBef>
        <a:spcPts val="476"/>
      </a:spcBef>
      <a:defRPr sz="14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без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206365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09521" y="274698"/>
            <a:ext cx="10971372" cy="11432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4423" tIns="54423" rIns="54423" bIns="54423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609521" y="1600577"/>
            <a:ext cx="10971372" cy="45270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4423" tIns="54423" rIns="54423" bIns="54423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1663428" y="6479628"/>
            <a:ext cx="366389" cy="371519"/>
          </a:xfrm>
          <a:prstGeom prst="rect">
            <a:avLst/>
          </a:prstGeom>
          <a:ln w="12700">
            <a:miter lim="400000"/>
          </a:ln>
        </p:spPr>
        <p:txBody>
          <a:bodyPr wrap="none" lIns="54423" tIns="54423" rIns="54423" bIns="54423" anchor="ctr">
            <a:spAutoFit/>
          </a:bodyPr>
          <a:lstStyle>
            <a:lvl1pPr algn="r">
              <a:defRPr sz="1700" b="0">
                <a:solidFill>
                  <a:schemeClr val="tx1"/>
                </a:solidFill>
              </a:defRPr>
            </a:lvl1pPr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6"/>
            <a:ext cx="12185000" cy="685654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ransition spd="med"/>
  <p:timing>
    <p:tnLst>
      <p:par>
        <p:cTn id="1" dur="indefinite" restart="never" nodeType="tmRoot"/>
      </p:par>
    </p:tnLst>
  </p:timing>
  <p:hf hdr="0" dt="0"/>
  <p:txStyles>
    <p:titleStyle>
      <a:lvl1pPr marL="0" marR="0" indent="0" algn="ctr" defTabSz="10885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ln>
            <a:noFill/>
          </a:ln>
          <a:solidFill>
            <a:srgbClr val="FF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10885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ln>
            <a:noFill/>
          </a:ln>
          <a:solidFill>
            <a:srgbClr val="FF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10885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ln>
            <a:noFill/>
          </a:ln>
          <a:solidFill>
            <a:srgbClr val="FF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10885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ln>
            <a:noFill/>
          </a:ln>
          <a:solidFill>
            <a:srgbClr val="FF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10885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ln>
            <a:noFill/>
          </a:ln>
          <a:solidFill>
            <a:srgbClr val="FF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10885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ln>
            <a:noFill/>
          </a:ln>
          <a:solidFill>
            <a:srgbClr val="FF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10885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ln>
            <a:noFill/>
          </a:ln>
          <a:solidFill>
            <a:srgbClr val="FF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10885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ln>
            <a:noFill/>
          </a:ln>
          <a:solidFill>
            <a:srgbClr val="FF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10885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ln>
            <a:noFill/>
          </a:ln>
          <a:solidFill>
            <a:srgbClr val="FF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408188" marR="0" indent="-408188" algn="l" defTabSz="1088502" rtl="0" latinLnBrk="0">
        <a:lnSpc>
          <a:spcPct val="100000"/>
        </a:lnSpc>
        <a:spcBef>
          <a:spcPts val="833"/>
        </a:spcBef>
        <a:spcAft>
          <a:spcPts val="0"/>
        </a:spcAft>
        <a:buClrTx/>
        <a:buSzPct val="100000"/>
        <a:buFont typeface="Arial"/>
        <a:buChar char="»"/>
        <a:tabLst/>
        <a:defRPr sz="3800" b="0" i="0" u="none" strike="noStrike" cap="none" spc="0" baseline="0">
          <a:ln>
            <a:noFill/>
          </a:ln>
          <a:solidFill>
            <a:srgbClr val="376092"/>
          </a:solidFill>
          <a:uFillTx/>
          <a:latin typeface="+mn-lt"/>
          <a:ea typeface="+mn-ea"/>
          <a:cs typeface="+mn-cs"/>
          <a:sym typeface="Calibri"/>
        </a:defRPr>
      </a:lvl1pPr>
      <a:lvl2pPr marL="933001" marR="0" indent="-388750" algn="l" defTabSz="1088502" rtl="0" latinLnBrk="0">
        <a:lnSpc>
          <a:spcPct val="100000"/>
        </a:lnSpc>
        <a:spcBef>
          <a:spcPts val="833"/>
        </a:spcBef>
        <a:spcAft>
          <a:spcPts val="0"/>
        </a:spcAft>
        <a:buClrTx/>
        <a:buSzPct val="100000"/>
        <a:buFont typeface="Arial"/>
        <a:buChar char="–"/>
        <a:tabLst/>
        <a:defRPr sz="3800" b="0" i="0" u="none" strike="noStrike" cap="none" spc="0" baseline="0">
          <a:ln>
            <a:noFill/>
          </a:ln>
          <a:solidFill>
            <a:srgbClr val="376092"/>
          </a:solidFill>
          <a:uFillTx/>
          <a:latin typeface="+mn-lt"/>
          <a:ea typeface="+mn-ea"/>
          <a:cs typeface="+mn-cs"/>
          <a:sym typeface="Calibri"/>
        </a:defRPr>
      </a:lvl2pPr>
      <a:lvl3pPr marL="1451336" marR="0" indent="-362834" algn="l" defTabSz="1088502" rtl="0" latinLnBrk="0">
        <a:lnSpc>
          <a:spcPct val="100000"/>
        </a:lnSpc>
        <a:spcBef>
          <a:spcPts val="833"/>
        </a:spcBef>
        <a:spcAft>
          <a:spcPts val="0"/>
        </a:spcAft>
        <a:buClrTx/>
        <a:buSzPct val="100000"/>
        <a:buFont typeface="Arial"/>
        <a:buChar char="•"/>
        <a:tabLst/>
        <a:defRPr sz="3800" b="0" i="0" u="none" strike="noStrike" cap="none" spc="0" baseline="0">
          <a:ln>
            <a:noFill/>
          </a:ln>
          <a:solidFill>
            <a:srgbClr val="376092"/>
          </a:solidFill>
          <a:uFillTx/>
          <a:latin typeface="+mn-lt"/>
          <a:ea typeface="+mn-ea"/>
          <a:cs typeface="+mn-cs"/>
          <a:sym typeface="Calibri"/>
        </a:defRPr>
      </a:lvl3pPr>
      <a:lvl4pPr marL="2068153" marR="0" indent="-435401" algn="l" defTabSz="1088502" rtl="0" latinLnBrk="0">
        <a:lnSpc>
          <a:spcPct val="100000"/>
        </a:lnSpc>
        <a:spcBef>
          <a:spcPts val="833"/>
        </a:spcBef>
        <a:spcAft>
          <a:spcPts val="0"/>
        </a:spcAft>
        <a:buClrTx/>
        <a:buSzPct val="100000"/>
        <a:buFont typeface="Arial"/>
        <a:buChar char="–"/>
        <a:tabLst/>
        <a:defRPr sz="3800" b="0" i="0" u="none" strike="noStrike" cap="none" spc="0" baseline="0">
          <a:ln>
            <a:noFill/>
          </a:ln>
          <a:solidFill>
            <a:srgbClr val="376092"/>
          </a:solidFill>
          <a:uFillTx/>
          <a:latin typeface="+mn-lt"/>
          <a:ea typeface="+mn-ea"/>
          <a:cs typeface="+mn-cs"/>
          <a:sym typeface="Calibri"/>
        </a:defRPr>
      </a:lvl4pPr>
      <a:lvl5pPr marL="2660782" marR="0" indent="-483779" algn="l" defTabSz="1088502" rtl="0" latinLnBrk="0">
        <a:lnSpc>
          <a:spcPct val="100000"/>
        </a:lnSpc>
        <a:spcBef>
          <a:spcPts val="833"/>
        </a:spcBef>
        <a:spcAft>
          <a:spcPts val="0"/>
        </a:spcAft>
        <a:buClrTx/>
        <a:buSzPct val="100000"/>
        <a:buFont typeface="Arial"/>
        <a:buChar char="»"/>
        <a:tabLst/>
        <a:defRPr sz="3800" b="0" i="0" u="none" strike="noStrike" cap="none" spc="0" baseline="0">
          <a:ln>
            <a:noFill/>
          </a:ln>
          <a:solidFill>
            <a:srgbClr val="376092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l" defTabSz="1088502" rtl="0" latinLnBrk="0">
        <a:lnSpc>
          <a:spcPct val="100000"/>
        </a:lnSpc>
        <a:spcBef>
          <a:spcPts val="833"/>
        </a:spcBef>
        <a:spcAft>
          <a:spcPts val="0"/>
        </a:spcAft>
        <a:buClrTx/>
        <a:buSzTx/>
        <a:buFont typeface="Arial"/>
        <a:buNone/>
        <a:tabLst/>
        <a:defRPr sz="3800" b="0" i="0" u="none" strike="noStrike" cap="none" spc="0" baseline="0">
          <a:ln>
            <a:noFill/>
          </a:ln>
          <a:solidFill>
            <a:srgbClr val="376092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l" defTabSz="1088502" rtl="0" latinLnBrk="0">
        <a:lnSpc>
          <a:spcPct val="100000"/>
        </a:lnSpc>
        <a:spcBef>
          <a:spcPts val="833"/>
        </a:spcBef>
        <a:spcAft>
          <a:spcPts val="0"/>
        </a:spcAft>
        <a:buClrTx/>
        <a:buSzTx/>
        <a:buFont typeface="Arial"/>
        <a:buNone/>
        <a:tabLst/>
        <a:defRPr sz="3800" b="0" i="0" u="none" strike="noStrike" cap="none" spc="0" baseline="0">
          <a:ln>
            <a:noFill/>
          </a:ln>
          <a:solidFill>
            <a:srgbClr val="376092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l" defTabSz="1088502" rtl="0" latinLnBrk="0">
        <a:lnSpc>
          <a:spcPct val="100000"/>
        </a:lnSpc>
        <a:spcBef>
          <a:spcPts val="833"/>
        </a:spcBef>
        <a:spcAft>
          <a:spcPts val="0"/>
        </a:spcAft>
        <a:buClrTx/>
        <a:buSzTx/>
        <a:buFont typeface="Arial"/>
        <a:buNone/>
        <a:tabLst/>
        <a:defRPr sz="3800" b="0" i="0" u="none" strike="noStrike" cap="none" spc="0" baseline="0">
          <a:ln>
            <a:noFill/>
          </a:ln>
          <a:solidFill>
            <a:srgbClr val="376092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l" defTabSz="1088502" rtl="0" latinLnBrk="0">
        <a:lnSpc>
          <a:spcPct val="100000"/>
        </a:lnSpc>
        <a:spcBef>
          <a:spcPts val="833"/>
        </a:spcBef>
        <a:spcAft>
          <a:spcPts val="0"/>
        </a:spcAft>
        <a:buClrTx/>
        <a:buSzTx/>
        <a:buFont typeface="Arial"/>
        <a:buNone/>
        <a:tabLst/>
        <a:defRPr sz="3800" b="0" i="0" u="none" strike="noStrike" cap="none" spc="0" baseline="0">
          <a:ln>
            <a:noFill/>
          </a:ln>
          <a:solidFill>
            <a:srgbClr val="376092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10885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10885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10885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10885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10885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10885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10885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10885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10885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9336" y="261442"/>
            <a:ext cx="11953328" cy="523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ctr"/>
            <a:r>
              <a:rPr lang="ru-RU" sz="1400" b="0" dirty="0">
                <a:solidFill>
                  <a:schemeClr val="tx1"/>
                </a:solidFill>
              </a:rPr>
              <a:t>Гурская А.С., </a:t>
            </a:r>
            <a:r>
              <a:rPr lang="ru-RU" sz="1400" b="0" dirty="0" err="1">
                <a:solidFill>
                  <a:schemeClr val="tx1"/>
                </a:solidFill>
              </a:rPr>
              <a:t>Баязитов</a:t>
            </a:r>
            <a:r>
              <a:rPr lang="ru-RU" sz="1400" b="0" dirty="0">
                <a:solidFill>
                  <a:schemeClr val="tx1"/>
                </a:solidFill>
              </a:rPr>
              <a:t> Р.Р., </a:t>
            </a:r>
            <a:r>
              <a:rPr lang="ru-RU" sz="1400" b="0" dirty="0" smtClean="0">
                <a:solidFill>
                  <a:schemeClr val="tx1"/>
                </a:solidFill>
              </a:rPr>
              <a:t>Симонова </a:t>
            </a:r>
            <a:r>
              <a:rPr lang="ru-RU" sz="1400" b="0" dirty="0">
                <a:solidFill>
                  <a:schemeClr val="tx1"/>
                </a:solidFill>
              </a:rPr>
              <a:t>О.И., </a:t>
            </a:r>
            <a:r>
              <a:rPr lang="ru-RU" sz="1400" b="0" dirty="0" smtClean="0">
                <a:solidFill>
                  <a:schemeClr val="tx1"/>
                </a:solidFill>
              </a:rPr>
              <a:t>Скворцова </a:t>
            </a:r>
            <a:r>
              <a:rPr lang="ru-RU" sz="1400" b="0" dirty="0">
                <a:solidFill>
                  <a:schemeClr val="tx1"/>
                </a:solidFill>
              </a:rPr>
              <a:t>В.А., </a:t>
            </a:r>
            <a:r>
              <a:rPr lang="ru-RU" sz="1400" b="0" dirty="0" err="1">
                <a:solidFill>
                  <a:schemeClr val="tx1"/>
                </a:solidFill>
              </a:rPr>
              <a:t>Сулавко</a:t>
            </a:r>
            <a:r>
              <a:rPr lang="ru-RU" sz="1400" b="0" dirty="0">
                <a:solidFill>
                  <a:schemeClr val="tx1"/>
                </a:solidFill>
              </a:rPr>
              <a:t> </a:t>
            </a:r>
            <a:r>
              <a:rPr lang="ru-RU" sz="1400" b="0" dirty="0" smtClean="0">
                <a:solidFill>
                  <a:schemeClr val="tx1"/>
                </a:solidFill>
              </a:rPr>
              <a:t>М.А., </a:t>
            </a:r>
            <a:r>
              <a:rPr lang="ru-RU" sz="1400" b="0" dirty="0" err="1" smtClean="0">
                <a:solidFill>
                  <a:schemeClr val="tx1"/>
                </a:solidFill>
              </a:rPr>
              <a:t>Наковкин</a:t>
            </a:r>
            <a:r>
              <a:rPr lang="ru-RU" sz="1400" b="0" dirty="0" smtClean="0">
                <a:solidFill>
                  <a:schemeClr val="tx1"/>
                </a:solidFill>
              </a:rPr>
              <a:t> </a:t>
            </a:r>
            <a:r>
              <a:rPr lang="ru-RU" sz="1400" b="0" dirty="0">
                <a:solidFill>
                  <a:schemeClr val="tx1"/>
                </a:solidFill>
              </a:rPr>
              <a:t>О.Н., Ахмедова Д.М., </a:t>
            </a:r>
            <a:r>
              <a:rPr lang="ru-RU" sz="1400" b="0" dirty="0" smtClean="0">
                <a:solidFill>
                  <a:schemeClr val="tx1"/>
                </a:solidFill>
              </a:rPr>
              <a:t> </a:t>
            </a:r>
            <a:r>
              <a:rPr lang="ru-RU" sz="1400" b="0" dirty="0">
                <a:solidFill>
                  <a:schemeClr val="tx1"/>
                </a:solidFill>
              </a:rPr>
              <a:t>Игнатова А.С</a:t>
            </a:r>
            <a:r>
              <a:rPr lang="ru-RU" sz="1400" b="0" dirty="0" smtClean="0">
                <a:solidFill>
                  <a:schemeClr val="tx1"/>
                </a:solidFill>
              </a:rPr>
              <a:t>.,</a:t>
            </a:r>
            <a:r>
              <a:rPr lang="ru-RU" sz="1400" b="0" dirty="0" err="1" smtClean="0">
                <a:solidFill>
                  <a:schemeClr val="tx1"/>
                </a:solidFill>
              </a:rPr>
              <a:t>Екимовская</a:t>
            </a:r>
            <a:r>
              <a:rPr lang="ru-RU" sz="1400" b="0" dirty="0" smtClean="0">
                <a:solidFill>
                  <a:schemeClr val="tx1"/>
                </a:solidFill>
              </a:rPr>
              <a:t> </a:t>
            </a:r>
            <a:r>
              <a:rPr lang="ru-RU" sz="1400" b="0" dirty="0">
                <a:solidFill>
                  <a:schemeClr val="tx1"/>
                </a:solidFill>
              </a:rPr>
              <a:t>Е.В., </a:t>
            </a:r>
            <a:r>
              <a:rPr lang="ru-RU" sz="1400" b="0" dirty="0" smtClean="0">
                <a:solidFill>
                  <a:schemeClr val="tx1"/>
                </a:solidFill>
              </a:rPr>
              <a:t>Клепикова </a:t>
            </a:r>
            <a:r>
              <a:rPr lang="ru-RU" sz="1400" b="0" dirty="0">
                <a:solidFill>
                  <a:schemeClr val="tx1"/>
                </a:solidFill>
              </a:rPr>
              <a:t>А.А., </a:t>
            </a:r>
            <a:r>
              <a:rPr lang="ru-RU" sz="1400" b="0" dirty="0" err="1">
                <a:solidFill>
                  <a:schemeClr val="tx1"/>
                </a:solidFill>
              </a:rPr>
              <a:t>Карнута</a:t>
            </a:r>
            <a:r>
              <a:rPr lang="ru-RU" sz="1400" b="0" dirty="0">
                <a:solidFill>
                  <a:schemeClr val="tx1"/>
                </a:solidFill>
              </a:rPr>
              <a:t> И.В</a:t>
            </a:r>
            <a:r>
              <a:rPr lang="ru-RU" sz="1400" b="0" dirty="0" smtClean="0">
                <a:solidFill>
                  <a:schemeClr val="tx1"/>
                </a:solidFill>
              </a:rPr>
              <a:t>., Симонов М.В.</a:t>
            </a:r>
            <a:endParaRPr lang="ru-RU" sz="1400" b="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11623" y="615383"/>
            <a:ext cx="6768753" cy="33855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FillTx/>
                <a:sym typeface="Calibri"/>
              </a:rPr>
              <a:t>НИИ детской </a:t>
            </a:r>
            <a:r>
              <a:rPr kumimoji="0" lang="ru-RU" sz="1400" b="0" i="0" u="none" strike="noStrike" cap="none" spc="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uFillTx/>
                <a:sym typeface="Calibri"/>
              </a:rPr>
              <a:t>нефроурологии</a:t>
            </a:r>
            <a:r>
              <a:rPr lang="ru-RU" sz="1400" b="0" dirty="0">
                <a:solidFill>
                  <a:schemeClr val="tx1"/>
                </a:solidFill>
              </a:rPr>
              <a:t> </a:t>
            </a:r>
            <a:r>
              <a:rPr lang="ru-RU" sz="1400" b="0" dirty="0" smtClean="0">
                <a:solidFill>
                  <a:schemeClr val="tx1"/>
                </a:solidFill>
              </a:rPr>
              <a:t>(</a:t>
            </a:r>
            <a:r>
              <a:rPr lang="ru-RU" sz="1400" b="0" dirty="0">
                <a:solidFill>
                  <a:schemeClr val="tx1"/>
                </a:solidFill>
              </a:rPr>
              <a:t>р</a:t>
            </a:r>
            <a:r>
              <a:rPr kumimoji="0" lang="ru-RU" sz="1400" b="0" i="0" u="none" strike="noStrike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FillTx/>
                <a:sym typeface="Calibri"/>
              </a:rPr>
              <a:t>уководитель </a:t>
            </a:r>
            <a:r>
              <a:rPr lang="ru-RU" sz="1400" b="0" dirty="0">
                <a:solidFill>
                  <a:schemeClr val="tx1"/>
                </a:solidFill>
              </a:rPr>
              <a:t>д</a:t>
            </a:r>
            <a:r>
              <a:rPr kumimoji="0" lang="ru-RU" sz="1400" b="0" i="0" u="none" strike="noStrike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FillTx/>
                <a:sym typeface="Calibri"/>
              </a:rPr>
              <a:t>.м.н</a:t>
            </a:r>
            <a:r>
              <a:rPr lang="ru-RU" sz="1400" b="0" dirty="0" smtClean="0">
                <a:solidFill>
                  <a:schemeClr val="tx1"/>
                </a:solidFill>
              </a:rPr>
              <a:t>., проф. </a:t>
            </a:r>
            <a:r>
              <a:rPr lang="ru-RU" sz="1400" b="0" dirty="0" err="1" smtClean="0">
                <a:solidFill>
                  <a:schemeClr val="tx1"/>
                </a:solidFill>
              </a:rPr>
              <a:t>Зоркин</a:t>
            </a:r>
            <a:r>
              <a:rPr lang="ru-RU" sz="1400" b="0" dirty="0" smtClean="0">
                <a:solidFill>
                  <a:schemeClr val="tx1"/>
                </a:solidFill>
              </a:rPr>
              <a:t> С.Н)</a:t>
            </a:r>
            <a:r>
              <a:rPr lang="ru-RU" sz="1600" b="0" dirty="0" smtClean="0">
                <a:solidFill>
                  <a:schemeClr val="bg1"/>
                </a:solidFill>
              </a:rPr>
              <a:t>.</a:t>
            </a:r>
            <a:endParaRPr kumimoji="0" lang="ru-RU" sz="16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sym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951" y="800046"/>
            <a:ext cx="12025336" cy="307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FillTx/>
                <a:sym typeface="Calibri"/>
              </a:rPr>
              <a:t>Кафедра детской хирургии</a:t>
            </a:r>
            <a:r>
              <a:rPr kumimoji="0" lang="ru-RU" sz="1400" b="0" i="0" u="none" strike="noStrike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FillTx/>
                <a:sym typeface="Calibri"/>
              </a:rPr>
              <a:t> с курсом анестезиологии и реаниматологии (зав. кафедрой </a:t>
            </a:r>
            <a:r>
              <a:rPr lang="ru-RU" sz="1400" b="0" dirty="0">
                <a:solidFill>
                  <a:schemeClr val="tx1"/>
                </a:solidFill>
              </a:rPr>
              <a:t>д</a:t>
            </a:r>
            <a:r>
              <a:rPr kumimoji="0" lang="ru-RU" sz="1400" b="0" i="0" u="none" strike="noStrike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FillTx/>
                <a:sym typeface="Calibri"/>
              </a:rPr>
              <a:t>.м.н</a:t>
            </a:r>
            <a:r>
              <a:rPr lang="ru-RU" sz="1400" b="0" dirty="0" smtClean="0">
                <a:solidFill>
                  <a:schemeClr val="tx1"/>
                </a:solidFill>
              </a:rPr>
              <a:t>., проф. Дьяконова Е.Ю)</a:t>
            </a:r>
            <a:r>
              <a:rPr lang="ru-RU" sz="1400" b="0" dirty="0" smtClean="0">
                <a:solidFill>
                  <a:schemeClr val="bg1"/>
                </a:solidFill>
              </a:rPr>
              <a:t>.</a:t>
            </a:r>
            <a:endParaRPr kumimoji="0" lang="ru-RU" sz="14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sym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7969" y="953932"/>
            <a:ext cx="11972117" cy="307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FillTx/>
                <a:sym typeface="Calibri"/>
              </a:rPr>
              <a:t>Хирургическое отделение новорожденных</a:t>
            </a:r>
            <a:r>
              <a:rPr kumimoji="0" lang="ru-RU" sz="1400" b="0" i="0" u="none" strike="noStrike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FillTx/>
                <a:sym typeface="Calibri"/>
              </a:rPr>
              <a:t> и детей грудного возраста (зав. отделением, к.м.н</a:t>
            </a:r>
            <a:r>
              <a:rPr lang="ru-RU" sz="1400" b="0" dirty="0" smtClean="0">
                <a:solidFill>
                  <a:schemeClr val="tx1"/>
                </a:solidFill>
              </a:rPr>
              <a:t>. Гурская А.С.)</a:t>
            </a:r>
            <a:r>
              <a:rPr kumimoji="0" lang="ru-RU" sz="1400" b="0" i="0" u="none" strike="noStrike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FillTx/>
                <a:sym typeface="Calibri"/>
              </a:rPr>
              <a:t> </a:t>
            </a:r>
            <a:endParaRPr kumimoji="0" lang="ru-RU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sym typeface="Calibri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75511" y="1430854"/>
            <a:ext cx="12006547" cy="504056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FF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FF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FF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FF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FF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FF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FF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FF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FF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hangingPunct="1"/>
            <a:r>
              <a:rPr lang="ru-RU" sz="1400" b="1" dirty="0" smtClean="0">
                <a:solidFill>
                  <a:schemeClr val="tx1"/>
                </a:solidFill>
                <a:ea typeface="+mj-ea"/>
                <a:cs typeface="+mj-cs"/>
              </a:rPr>
              <a:t>Цель</a:t>
            </a:r>
            <a:r>
              <a:rPr lang="ru-RU" sz="1400" dirty="0" smtClean="0">
                <a:solidFill>
                  <a:schemeClr val="tx1"/>
                </a:solidFill>
                <a:ea typeface="+mj-ea"/>
                <a:cs typeface="+mj-cs"/>
              </a:rPr>
              <a:t>: разработать и внедрить в практическую деятельность протокол </a:t>
            </a:r>
            <a:r>
              <a:rPr lang="ru-RU" sz="1400" dirty="0" err="1" smtClean="0">
                <a:solidFill>
                  <a:schemeClr val="tx1"/>
                </a:solidFill>
                <a:ea typeface="+mj-ea"/>
                <a:cs typeface="+mj-cs"/>
              </a:rPr>
              <a:t>периоперационного</a:t>
            </a:r>
            <a:r>
              <a:rPr lang="ru-RU" sz="1400" dirty="0" smtClean="0">
                <a:solidFill>
                  <a:schemeClr val="tx1"/>
                </a:solidFill>
                <a:ea typeface="+mj-ea"/>
                <a:cs typeface="+mj-cs"/>
              </a:rPr>
              <a:t> ведения пациентов с </a:t>
            </a:r>
            <a:r>
              <a:rPr lang="ru-RU" sz="1400" dirty="0" err="1" smtClean="0">
                <a:solidFill>
                  <a:schemeClr val="tx1"/>
                </a:solidFill>
                <a:ea typeface="+mj-ea"/>
                <a:cs typeface="+mj-cs"/>
              </a:rPr>
              <a:t>муковисцидозом</a:t>
            </a:r>
            <a:r>
              <a:rPr lang="ru-RU" sz="1400" dirty="0" smtClean="0">
                <a:solidFill>
                  <a:schemeClr val="tx1"/>
                </a:solidFill>
                <a:ea typeface="+mj-ea"/>
                <a:cs typeface="+mj-cs"/>
              </a:rPr>
              <a:t>.  </a:t>
            </a:r>
            <a:endParaRPr lang="ru-RU" sz="1400" dirty="0">
              <a:solidFill>
                <a:schemeClr val="tx1"/>
              </a:solidFill>
              <a:ea typeface="+mj-ea"/>
              <a:cs typeface="+mj-cs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93345" y="1676948"/>
            <a:ext cx="12006547" cy="350169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FF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FF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FF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FF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FF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FF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FF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FF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FF0000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algn="just" hangingPunct="1"/>
            <a:r>
              <a:rPr lang="ru-RU" sz="1400" b="1" dirty="0" smtClean="0">
                <a:solidFill>
                  <a:schemeClr val="tx1"/>
                </a:solidFill>
                <a:ea typeface="+mj-ea"/>
                <a:cs typeface="+mj-cs"/>
              </a:rPr>
              <a:t>Материалы и </a:t>
            </a:r>
            <a:r>
              <a:rPr lang="ru-RU" sz="1400" b="1" dirty="0">
                <a:solidFill>
                  <a:schemeClr val="tx1"/>
                </a:solidFill>
                <a:ea typeface="+mj-ea"/>
                <a:cs typeface="+mj-cs"/>
              </a:rPr>
              <a:t>м</a:t>
            </a:r>
            <a:r>
              <a:rPr lang="ru-RU" sz="1400" b="1" dirty="0" smtClean="0">
                <a:solidFill>
                  <a:schemeClr val="tx1"/>
                </a:solidFill>
                <a:ea typeface="+mj-ea"/>
                <a:cs typeface="+mj-cs"/>
              </a:rPr>
              <a:t>етоды</a:t>
            </a:r>
            <a:r>
              <a:rPr lang="ru-RU" sz="1400" dirty="0" smtClean="0">
                <a:solidFill>
                  <a:schemeClr val="tx1"/>
                </a:solidFill>
                <a:ea typeface="+mj-ea"/>
                <a:cs typeface="+mj-cs"/>
              </a:rPr>
              <a:t>: за период 2018-2023 гг. пролечено 17 пациентов с генетически подтвержденным диагнозом  </a:t>
            </a:r>
            <a:r>
              <a:rPr lang="ru-RU" sz="1400" dirty="0" err="1" smtClean="0">
                <a:solidFill>
                  <a:schemeClr val="tx1"/>
                </a:solidFill>
                <a:ea typeface="+mj-ea"/>
                <a:cs typeface="+mj-cs"/>
              </a:rPr>
              <a:t>муковисцидоз</a:t>
            </a:r>
            <a:r>
              <a:rPr lang="ru-RU" sz="1400" dirty="0">
                <a:solidFill>
                  <a:schemeClr val="tx1"/>
                </a:solidFill>
                <a:ea typeface="+mj-ea"/>
                <a:cs typeface="+mj-cs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ea typeface="+mj-ea"/>
                <a:cs typeface="+mj-cs"/>
              </a:rPr>
              <a:t> (м – 9, д – 8). </a:t>
            </a:r>
            <a:r>
              <a:rPr lang="ru-RU" sz="1400" b="1" dirty="0" smtClean="0">
                <a:solidFill>
                  <a:schemeClr val="tx1"/>
                </a:solidFill>
                <a:ea typeface="+mj-ea"/>
                <a:cs typeface="+mj-cs"/>
              </a:rPr>
              <a:t> </a:t>
            </a:r>
            <a:endParaRPr lang="ru-RU" sz="1400" dirty="0">
              <a:solidFill>
                <a:schemeClr val="tx1"/>
              </a:solidFill>
              <a:ea typeface="+mj-ea"/>
              <a:cs typeface="+mj-cs"/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2738138"/>
              </p:ext>
            </p:extLst>
          </p:nvPr>
        </p:nvGraphicFramePr>
        <p:xfrm>
          <a:off x="-17512" y="1957337"/>
          <a:ext cx="4252434" cy="20384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763750" y="2027117"/>
            <a:ext cx="3440435" cy="307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Первично оперированные пациенты (</a:t>
            </a:r>
            <a:r>
              <a:rPr kumimoji="0" lang="en-US" sz="14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n=4)</a:t>
            </a:r>
            <a:r>
              <a:rPr kumimoji="0" lang="ru-RU" sz="14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 </a:t>
            </a:r>
            <a:endParaRPr kumimoji="0" lang="ru-RU" sz="1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3861777" y="2262996"/>
            <a:ext cx="1" cy="245082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arrow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7081936" y="2303293"/>
            <a:ext cx="2" cy="806266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arrow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3" name="TextBox 12"/>
          <p:cNvSpPr txBox="1"/>
          <p:nvPr/>
        </p:nvSpPr>
        <p:spPr>
          <a:xfrm>
            <a:off x="3719985" y="2508078"/>
            <a:ext cx="2184697" cy="7386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Неосложненный </a:t>
            </a:r>
            <a:br>
              <a:rPr kumimoji="0" lang="ru-RU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</a:br>
            <a:r>
              <a:rPr kumimoji="0" lang="ru-RU" sz="1400" b="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мекониевый</a:t>
            </a:r>
            <a:r>
              <a:rPr kumimoji="0" lang="ru-RU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 </a:t>
            </a:r>
            <a:r>
              <a:rPr kumimoji="0" lang="ru-RU" sz="1400" b="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илеус</a:t>
            </a:r>
            <a:r>
              <a:rPr kumimoji="0" lang="ru-RU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/>
            </a:r>
            <a:br>
              <a:rPr kumimoji="0" lang="ru-RU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</a:br>
            <a:r>
              <a:rPr kumimoji="0" lang="ru-RU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(</a:t>
            </a:r>
            <a:r>
              <a:rPr kumimoji="0" lang="en-US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n=</a:t>
            </a:r>
            <a:r>
              <a:rPr kumimoji="0" lang="ru-RU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1</a:t>
            </a:r>
            <a:r>
              <a:rPr kumimoji="0" lang="en-US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)</a:t>
            </a:r>
            <a:r>
              <a:rPr kumimoji="0" lang="ru-RU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 </a:t>
            </a:r>
            <a:endParaRPr kumimoji="0" lang="ru-RU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53504" y="3026953"/>
            <a:ext cx="2184697" cy="7386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400" b="0" dirty="0"/>
              <a:t>О</a:t>
            </a:r>
            <a:r>
              <a:rPr kumimoji="0" lang="ru-RU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сложненный </a:t>
            </a:r>
            <a:br>
              <a:rPr kumimoji="0" lang="ru-RU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</a:br>
            <a:r>
              <a:rPr kumimoji="0" lang="ru-RU" sz="1400" b="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мекониевый</a:t>
            </a:r>
            <a:r>
              <a:rPr kumimoji="0" lang="ru-RU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 </a:t>
            </a:r>
            <a:r>
              <a:rPr kumimoji="0" lang="ru-RU" sz="1400" b="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илеус</a:t>
            </a:r>
            <a:r>
              <a:rPr kumimoji="0" lang="ru-RU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/>
            </a:r>
            <a:br>
              <a:rPr kumimoji="0" lang="ru-RU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</a:br>
            <a:r>
              <a:rPr kumimoji="0" lang="ru-RU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(</a:t>
            </a:r>
            <a:r>
              <a:rPr kumimoji="0" lang="en-US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n=</a:t>
            </a:r>
            <a:r>
              <a:rPr kumimoji="0" lang="ru-RU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3</a:t>
            </a:r>
            <a:r>
              <a:rPr kumimoji="0" lang="en-US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)</a:t>
            </a:r>
            <a:r>
              <a:rPr kumimoji="0" lang="ru-RU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 </a:t>
            </a:r>
            <a:endParaRPr kumimoji="0" lang="ru-RU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pic>
        <p:nvPicPr>
          <p:cNvPr id="15" name="Picture 2" descr="\\nczd.net\dfs\users\baiazitov.rr\Desktop\Римир\Наука\МУК\f4066806-46e2-4a47-95da-e8cb88e5db12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39" t="34046" r="39211" b="43702"/>
          <a:stretch/>
        </p:blipFill>
        <p:spPr bwMode="auto">
          <a:xfrm>
            <a:off x="4190976" y="2992238"/>
            <a:ext cx="1107026" cy="782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\\nczd.net\dfs\users\baiazitov.rr\Desktop\Римир\Наука\МУК\21605335-b753-45ec-a61b-a72ffff18b2c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966" t="41812" r="11267" b="24018"/>
          <a:stretch/>
        </p:blipFill>
        <p:spPr bwMode="auto">
          <a:xfrm>
            <a:off x="5754226" y="2262996"/>
            <a:ext cx="1273361" cy="794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Прямая со стрелкой 16"/>
          <p:cNvCxnSpPr/>
          <p:nvPr/>
        </p:nvCxnSpPr>
        <p:spPr>
          <a:xfrm>
            <a:off x="3861777" y="3227127"/>
            <a:ext cx="0" cy="547170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arrow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8" name="TextBox 17"/>
          <p:cNvSpPr txBox="1"/>
          <p:nvPr/>
        </p:nvSpPr>
        <p:spPr>
          <a:xfrm>
            <a:off x="3353817" y="3756014"/>
            <a:ext cx="2527944" cy="523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Энтеротомия</a:t>
            </a:r>
            <a:r>
              <a:rPr kumimoji="0" lang="ru-RU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,</a:t>
            </a:r>
            <a:r>
              <a:rPr kumimoji="0" lang="ru-RU" sz="14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 наложение первичного анастомоза</a:t>
            </a:r>
            <a:r>
              <a:rPr kumimoji="0" lang="ru-RU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(</a:t>
            </a:r>
            <a:r>
              <a:rPr kumimoji="0" lang="en-US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n=</a:t>
            </a:r>
            <a:r>
              <a:rPr lang="ru-RU" sz="1400" b="0" dirty="0"/>
              <a:t>2</a:t>
            </a:r>
            <a:r>
              <a:rPr kumimoji="0" lang="en-US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)</a:t>
            </a:r>
            <a:r>
              <a:rPr kumimoji="0" lang="ru-RU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 </a:t>
            </a:r>
            <a:endParaRPr kumimoji="0" lang="ru-RU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81080" y="3950495"/>
            <a:ext cx="2184697" cy="307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Этапное лечение</a:t>
            </a:r>
            <a:r>
              <a:rPr kumimoji="0" lang="ru-RU" sz="14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 </a:t>
            </a:r>
            <a:r>
              <a:rPr kumimoji="0" lang="ru-RU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(</a:t>
            </a:r>
            <a:r>
              <a:rPr kumimoji="0" lang="en-US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n=</a:t>
            </a:r>
            <a:r>
              <a:rPr lang="ru-RU" sz="1400" b="0" dirty="0"/>
              <a:t>2</a:t>
            </a:r>
            <a:r>
              <a:rPr kumimoji="0" lang="en-US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)</a:t>
            </a:r>
            <a:r>
              <a:rPr kumimoji="0" lang="ru-RU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 </a:t>
            </a:r>
            <a:endParaRPr kumimoji="0" lang="ru-RU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 flipH="1">
            <a:off x="5525982" y="3670818"/>
            <a:ext cx="711558" cy="279677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arrow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1" name="Прямая со стрелкой 20"/>
          <p:cNvCxnSpPr/>
          <p:nvPr/>
        </p:nvCxnSpPr>
        <p:spPr>
          <a:xfrm>
            <a:off x="6244999" y="3674067"/>
            <a:ext cx="553740" cy="239316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arrow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2" name="TextBox 21"/>
          <p:cNvSpPr txBox="1"/>
          <p:nvPr/>
        </p:nvSpPr>
        <p:spPr>
          <a:xfrm>
            <a:off x="7668629" y="2027117"/>
            <a:ext cx="4392488" cy="307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Ранее оперированные в других клиниках (</a:t>
            </a:r>
            <a:r>
              <a:rPr kumimoji="0" lang="en-US" sz="14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n=</a:t>
            </a:r>
            <a:r>
              <a:rPr kumimoji="0" lang="ru-RU" sz="14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13</a:t>
            </a:r>
            <a:r>
              <a:rPr kumimoji="0" lang="en-US" sz="14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)</a:t>
            </a:r>
            <a:r>
              <a:rPr kumimoji="0" lang="ru-RU" sz="14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 </a:t>
            </a:r>
            <a:endParaRPr kumimoji="0" lang="ru-RU" sz="1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 flipH="1">
            <a:off x="7751390" y="2284293"/>
            <a:ext cx="1" cy="245082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arrow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4" name="TextBox 23"/>
          <p:cNvSpPr txBox="1"/>
          <p:nvPr/>
        </p:nvSpPr>
        <p:spPr>
          <a:xfrm>
            <a:off x="7212382" y="2523054"/>
            <a:ext cx="2184697" cy="523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Неосложненный </a:t>
            </a:r>
            <a:br>
              <a:rPr kumimoji="0" lang="ru-RU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</a:br>
            <a:r>
              <a:rPr kumimoji="0" lang="ru-RU" sz="1400" b="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мекониевый</a:t>
            </a:r>
            <a:r>
              <a:rPr kumimoji="0" lang="ru-RU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 </a:t>
            </a:r>
            <a:r>
              <a:rPr kumimoji="0" lang="ru-RU" sz="1400" b="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илеус</a:t>
            </a:r>
            <a:r>
              <a:rPr lang="ru-RU" sz="1400" b="0" dirty="0"/>
              <a:t> </a:t>
            </a:r>
            <a:r>
              <a:rPr kumimoji="0" lang="ru-RU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(</a:t>
            </a:r>
            <a:r>
              <a:rPr kumimoji="0" lang="en-US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n=</a:t>
            </a:r>
            <a:r>
              <a:rPr kumimoji="0" lang="ru-RU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11</a:t>
            </a:r>
            <a:r>
              <a:rPr kumimoji="0" lang="en-US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)</a:t>
            </a:r>
            <a:r>
              <a:rPr kumimoji="0" lang="ru-RU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 </a:t>
            </a:r>
            <a:endParaRPr kumimoji="0" lang="ru-RU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 flipH="1">
            <a:off x="11423798" y="2277972"/>
            <a:ext cx="1" cy="245082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arrow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6" name="TextBox 25"/>
          <p:cNvSpPr txBox="1"/>
          <p:nvPr/>
        </p:nvSpPr>
        <p:spPr>
          <a:xfrm>
            <a:off x="9648836" y="2523054"/>
            <a:ext cx="2184697" cy="523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400" b="0" dirty="0" err="1" smtClean="0"/>
              <a:t>Мекониевый</a:t>
            </a:r>
            <a:r>
              <a:rPr lang="ru-RU" sz="1400" b="0" dirty="0" smtClean="0"/>
              <a:t> </a:t>
            </a:r>
          </a:p>
          <a:p>
            <a: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400" b="0" dirty="0"/>
              <a:t>п</a:t>
            </a:r>
            <a:r>
              <a:rPr lang="ru-RU" sz="1400" b="0" dirty="0" smtClean="0"/>
              <a:t>еритонит </a:t>
            </a:r>
            <a:r>
              <a:rPr kumimoji="0" lang="ru-RU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(</a:t>
            </a:r>
            <a:r>
              <a:rPr kumimoji="0" lang="en-US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n=</a:t>
            </a:r>
            <a:r>
              <a:rPr lang="ru-RU" sz="1400" b="0" dirty="0"/>
              <a:t>2</a:t>
            </a:r>
            <a:r>
              <a:rPr kumimoji="0" lang="en-US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)</a:t>
            </a:r>
            <a:r>
              <a:rPr kumimoji="0" lang="ru-RU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 </a:t>
            </a:r>
            <a:endParaRPr kumimoji="0" lang="ru-RU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182344" y="2988523"/>
            <a:ext cx="5051004" cy="307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ctr"/>
            <a:r>
              <a:rPr kumimoji="0" lang="ru-RU" sz="14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Патологические</a:t>
            </a:r>
            <a:r>
              <a:rPr kumimoji="0" lang="ru-RU" sz="140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 потери по </a:t>
            </a:r>
            <a:r>
              <a:rPr lang="ru-RU" sz="1400" dirty="0" err="1"/>
              <a:t>стоме</a:t>
            </a:r>
            <a:r>
              <a:rPr lang="ru-RU" sz="1400" dirty="0"/>
              <a:t> </a:t>
            </a:r>
            <a:r>
              <a:rPr lang="en-US" sz="1400" dirty="0"/>
              <a:t>n=4</a:t>
            </a:r>
            <a:r>
              <a:rPr lang="ru-RU" sz="1400" dirty="0"/>
              <a:t> (30</a:t>
            </a:r>
            <a:r>
              <a:rPr lang="ru-RU" sz="1400" dirty="0" smtClean="0"/>
              <a:t>%)</a:t>
            </a:r>
            <a:endParaRPr kumimoji="0" lang="en-US" sz="1400" i="0" u="none" strike="noStrike" cap="none" spc="0" normalizeH="0" dirty="0" smtClean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204185" y="3261714"/>
            <a:ext cx="4983486" cy="523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ctr"/>
            <a:r>
              <a:rPr lang="ru-RU" sz="1400" b="0" dirty="0"/>
              <a:t>Средний возраст на момент закрытия </a:t>
            </a:r>
            <a:r>
              <a:rPr lang="ru-RU" sz="1400" b="0" dirty="0" err="1" smtClean="0"/>
              <a:t>энтеростомы</a:t>
            </a:r>
            <a:r>
              <a:rPr lang="ru-RU" sz="1400" b="0" dirty="0" smtClean="0"/>
              <a:t> </a:t>
            </a:r>
          </a:p>
          <a:p>
            <a:pPr algn="ctr"/>
            <a:r>
              <a:rPr lang="ru-RU" sz="1400" dirty="0" smtClean="0"/>
              <a:t>5</a:t>
            </a:r>
            <a:r>
              <a:rPr lang="ru-RU" sz="1400" b="0" dirty="0" smtClean="0"/>
              <a:t> </a:t>
            </a:r>
            <a:r>
              <a:rPr lang="ru-RU" sz="1400" b="0" dirty="0"/>
              <a:t>месяцев (1-7 </a:t>
            </a:r>
            <a:r>
              <a:rPr lang="ru-RU" sz="1400" b="0" dirty="0" err="1"/>
              <a:t>мес</a:t>
            </a:r>
            <a:r>
              <a:rPr lang="ru-RU" sz="1400" b="0" dirty="0"/>
              <a:t>)</a:t>
            </a:r>
            <a:endParaRPr lang="en-US" sz="1400" b="0" dirty="0"/>
          </a:p>
        </p:txBody>
      </p:sp>
      <p:sp>
        <p:nvSpPr>
          <p:cNvPr id="29" name="TextBox 28"/>
          <p:cNvSpPr txBox="1"/>
          <p:nvPr/>
        </p:nvSpPr>
        <p:spPr>
          <a:xfrm>
            <a:off x="7466780" y="3674067"/>
            <a:ext cx="4774480" cy="523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ctr"/>
            <a:r>
              <a:rPr lang="ru-RU" sz="1400" dirty="0" smtClean="0"/>
              <a:t>Безуспешные попытки закрытия </a:t>
            </a:r>
            <a:r>
              <a:rPr lang="ru-RU" sz="1400" dirty="0" err="1" smtClean="0"/>
              <a:t>энтеростом</a:t>
            </a:r>
            <a:r>
              <a:rPr lang="ru-RU" sz="1400" dirty="0" smtClean="0"/>
              <a:t> </a:t>
            </a:r>
          </a:p>
          <a:p>
            <a:pPr algn="ctr"/>
            <a:r>
              <a:rPr lang="ru-RU" sz="1400" dirty="0" smtClean="0"/>
              <a:t>в других клиниках </a:t>
            </a:r>
            <a:r>
              <a:rPr lang="en-US" sz="1400" dirty="0"/>
              <a:t>n=4</a:t>
            </a:r>
            <a:r>
              <a:rPr lang="ru-RU" sz="1400" dirty="0"/>
              <a:t> (30</a:t>
            </a:r>
            <a:r>
              <a:rPr lang="ru-RU" sz="1400" dirty="0" smtClean="0"/>
              <a:t>%)</a:t>
            </a:r>
            <a:endParaRPr lang="en-US" sz="14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83951" y="4196779"/>
            <a:ext cx="3067824" cy="523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Отмена заместительной ферментной терапии за 4-5 дней</a:t>
            </a:r>
            <a:endParaRPr kumimoji="0" lang="ru-RU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83951" y="4834819"/>
            <a:ext cx="3784326" cy="3077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Промывание кишки раствором </a:t>
            </a:r>
            <a:r>
              <a:rPr kumimoji="0" lang="ru-RU" sz="1400" b="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ацетилцистеина</a:t>
            </a:r>
            <a:endParaRPr kumimoji="0" lang="ru-RU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94313" y="5259154"/>
            <a:ext cx="6360933" cy="1600434"/>
          </a:xfrm>
          <a:prstGeom prst="rect">
            <a:avLst/>
          </a:prstGeom>
          <a:solidFill>
            <a:schemeClr val="accent1">
              <a:lumMod val="60000"/>
              <a:lumOff val="40000"/>
              <a:alpha val="3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lvl="0"/>
            <a:r>
              <a:rPr lang="ru-RU" sz="1400" b="0" dirty="0"/>
              <a:t>С</a:t>
            </a:r>
            <a:r>
              <a:rPr lang="ru-RU" sz="1400" dirty="0"/>
              <a:t> </a:t>
            </a:r>
            <a:r>
              <a:rPr lang="ru-RU" sz="1400" dirty="0" smtClean="0"/>
              <a:t>0 </a:t>
            </a:r>
            <a:r>
              <a:rPr lang="ru-RU" sz="1400" b="0" dirty="0" smtClean="0"/>
              <a:t>п/о суток - </a:t>
            </a:r>
            <a:r>
              <a:rPr lang="ru-RU" sz="1400" b="0" dirty="0"/>
              <a:t>внутривенно </a:t>
            </a:r>
            <a:r>
              <a:rPr lang="ru-RU" sz="1400" b="0" dirty="0" err="1"/>
              <a:t>ацетилцистеин</a:t>
            </a:r>
            <a:r>
              <a:rPr lang="ru-RU" sz="1400" b="0" dirty="0"/>
              <a:t>  </a:t>
            </a:r>
            <a:r>
              <a:rPr lang="ru-RU" sz="1400" dirty="0"/>
              <a:t> </a:t>
            </a:r>
          </a:p>
          <a:p>
            <a:pPr lvl="0"/>
            <a:r>
              <a:rPr lang="ru-RU" sz="1400" b="0" dirty="0"/>
              <a:t>С</a:t>
            </a:r>
            <a:r>
              <a:rPr lang="ru-RU" sz="1400" dirty="0"/>
              <a:t> </a:t>
            </a:r>
            <a:r>
              <a:rPr lang="ru-RU" sz="1400" dirty="0" smtClean="0"/>
              <a:t>1 </a:t>
            </a:r>
            <a:r>
              <a:rPr lang="ru-RU" sz="1400" b="0" dirty="0" smtClean="0"/>
              <a:t>п/о суток - </a:t>
            </a:r>
            <a:r>
              <a:rPr lang="ru-RU" sz="1400" b="0" dirty="0" err="1"/>
              <a:t>ацетилцистеин</a:t>
            </a:r>
            <a:r>
              <a:rPr lang="ru-RU" sz="1400" b="0" dirty="0"/>
              <a:t> (в желудочный зонд) + клизма </a:t>
            </a:r>
            <a:r>
              <a:rPr lang="ru-RU" sz="1400" b="0" dirty="0" smtClean="0"/>
              <a:t>раствором </a:t>
            </a:r>
            <a:r>
              <a:rPr lang="ru-RU" sz="1400" b="0" dirty="0" err="1" smtClean="0"/>
              <a:t>ацетилцистеина</a:t>
            </a:r>
            <a:endParaRPr lang="ru-RU" sz="1400" dirty="0"/>
          </a:p>
          <a:p>
            <a:pPr lvl="0"/>
            <a:r>
              <a:rPr lang="ru-RU" sz="1400" b="0" dirty="0"/>
              <a:t>С</a:t>
            </a:r>
            <a:r>
              <a:rPr lang="ru-RU" sz="1400" dirty="0"/>
              <a:t> </a:t>
            </a:r>
            <a:r>
              <a:rPr lang="ru-RU" sz="1400" dirty="0" smtClean="0"/>
              <a:t>2-3 </a:t>
            </a:r>
            <a:r>
              <a:rPr lang="ru-RU" sz="1400" b="0" dirty="0" smtClean="0"/>
              <a:t>п/о суток - </a:t>
            </a:r>
            <a:r>
              <a:rPr lang="ru-RU" sz="1400" b="0" dirty="0"/>
              <a:t>медикаментозная стимуляция </a:t>
            </a:r>
            <a:r>
              <a:rPr lang="ru-RU" sz="1400" b="0" dirty="0" smtClean="0"/>
              <a:t>кишечника</a:t>
            </a:r>
            <a:endParaRPr lang="ru-RU" sz="1400" dirty="0"/>
          </a:p>
          <a:p>
            <a:pPr lvl="0"/>
            <a:r>
              <a:rPr lang="ru-RU" sz="1400" b="0" dirty="0"/>
              <a:t>По показаниям йодсодержащий водорастворимый </a:t>
            </a:r>
            <a:r>
              <a:rPr lang="ru-RU" sz="1400" b="0" dirty="0" err="1"/>
              <a:t>рентгенконтрастный</a:t>
            </a:r>
            <a:r>
              <a:rPr lang="ru-RU" sz="1400" b="0" dirty="0"/>
              <a:t> препарат </a:t>
            </a:r>
            <a:endParaRPr lang="ru-RU" sz="1400" b="0" dirty="0" smtClean="0"/>
          </a:p>
          <a:p>
            <a:pPr lvl="0"/>
            <a:r>
              <a:rPr lang="ru-RU" sz="1400" dirty="0" smtClean="0"/>
              <a:t>Возобновление ферментной терапии по достижении ½ разового объема кормления  </a:t>
            </a:r>
            <a:endParaRPr lang="ru-RU" sz="1400" dirty="0"/>
          </a:p>
        </p:txBody>
      </p:sp>
      <p:sp>
        <p:nvSpPr>
          <p:cNvPr id="33" name="TextBox 32"/>
          <p:cNvSpPr txBox="1"/>
          <p:nvPr/>
        </p:nvSpPr>
        <p:spPr>
          <a:xfrm>
            <a:off x="10572724" y="536183"/>
            <a:ext cx="1499940" cy="7386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Источник финансирования отсутствует</a:t>
            </a:r>
            <a:endParaRPr kumimoji="0" lang="ru-RU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9336" y="1123081"/>
            <a:ext cx="11934694" cy="307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Отделение реанимации</a:t>
            </a:r>
            <a:r>
              <a:rPr kumimoji="0" lang="en-US" sz="1400" b="0" i="0" u="none" strike="noStrike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 </a:t>
            </a:r>
            <a:r>
              <a:rPr kumimoji="0" lang="ru-RU" sz="1400" b="0" i="0" u="none" strike="noStrike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и интенсивной терапии</a:t>
            </a:r>
            <a:r>
              <a:rPr kumimoji="0" lang="ru-RU" sz="1400" b="0" i="0" u="none" strike="noStrike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 новорожденных и детей грудного возраста (зав. отделением </a:t>
            </a:r>
            <a:r>
              <a:rPr kumimoji="0" lang="ru-RU" sz="1400" b="0" i="0" u="none" strike="noStrike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Наковкин</a:t>
            </a:r>
            <a:r>
              <a:rPr kumimoji="0" lang="ru-RU" sz="1400" b="0" i="0" u="none" strike="noStrike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 О.Н.)</a:t>
            </a:r>
            <a:endParaRPr kumimoji="0" lang="ru-RU" sz="1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8306" y="3889006"/>
            <a:ext cx="2693317" cy="307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Периоперационная</a:t>
            </a:r>
            <a:r>
              <a:rPr kumimoji="0" lang="ru-RU" sz="14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 тактика</a:t>
            </a:r>
            <a:endParaRPr kumimoji="0" lang="ru-RU" sz="1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110233" y="0"/>
            <a:ext cx="9937104" cy="33855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ctr"/>
            <a:r>
              <a:rPr lang="ru-RU" sz="1600" u="sng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Результаты хирургического лечения пациентов с </a:t>
            </a:r>
            <a:r>
              <a:rPr lang="ru-RU" sz="1600" u="sng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муковисцидозом</a:t>
            </a:r>
            <a:endParaRPr kumimoji="0" lang="ru-RU" sz="1600" i="0" u="sng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207989" y="4463748"/>
            <a:ext cx="1512168" cy="307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д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о операции</a:t>
            </a:r>
            <a:endParaRPr kumimoji="0" lang="ru-RU" sz="1400" b="1" i="0" u="none" strike="noStrike" cap="none" spc="0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FillTx/>
              <a:sym typeface="Calibri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957171" y="4860133"/>
            <a:ext cx="1710326" cy="307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</a:rPr>
              <a:t>интраоперационно</a:t>
            </a:r>
            <a:endParaRPr kumimoji="0" lang="ru-RU" sz="1400" b="1" i="0" u="none" strike="noStrike" cap="none" spc="0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FillTx/>
              <a:sym typeface="Calibri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6502050" y="4125343"/>
            <a:ext cx="5077032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400" dirty="0" smtClean="0"/>
              <a:t>Результаты: послеоперационные осложнения отсутствовали ! </a:t>
            </a:r>
            <a:endParaRPr lang="ru-RU" sz="1400" dirty="0">
              <a:ea typeface="MS Mincho"/>
              <a:cs typeface="Times New Roman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55530" y="4383081"/>
            <a:ext cx="5639376" cy="95410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r>
              <a:rPr kumimoji="0" lang="ru-RU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Восстановление </a:t>
            </a:r>
            <a:r>
              <a:rPr kumimoji="0" lang="ru-RU" sz="1400" b="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пассажа</a:t>
            </a:r>
            <a:r>
              <a:rPr kumimoji="0" lang="ru-RU" sz="1400" b="0" i="0" u="none" strike="noStrike" cap="none" spc="0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на</a:t>
            </a:r>
            <a:r>
              <a:rPr kumimoji="0" lang="ru-RU" sz="14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 </a:t>
            </a:r>
            <a:r>
              <a:rPr lang="ru-RU" sz="1400" dirty="0"/>
              <a:t>6 </a:t>
            </a:r>
            <a:r>
              <a:rPr lang="ru-RU" sz="1400" b="0" dirty="0" smtClean="0"/>
              <a:t>п/о </a:t>
            </a:r>
            <a:r>
              <a:rPr lang="ru-RU" sz="1400" b="0" dirty="0"/>
              <a:t>сутки </a:t>
            </a:r>
            <a:r>
              <a:rPr lang="ru-RU" sz="1400" b="0" dirty="0" smtClean="0"/>
              <a:t>(</a:t>
            </a:r>
            <a:r>
              <a:rPr lang="ru-RU" sz="1400" dirty="0" smtClean="0">
                <a:ea typeface="MS Mincho"/>
                <a:cs typeface="Times New Roman"/>
              </a:rPr>
              <a:t>4-8 </a:t>
            </a:r>
            <a:r>
              <a:rPr lang="ru-RU" sz="1400" b="0" dirty="0" smtClean="0">
                <a:ea typeface="MS Mincho"/>
                <a:cs typeface="Times New Roman"/>
              </a:rPr>
              <a:t>сутки),</a:t>
            </a:r>
            <a:br>
              <a:rPr lang="ru-RU" sz="1400" b="0" dirty="0" smtClean="0">
                <a:ea typeface="MS Mincho"/>
                <a:cs typeface="Times New Roman"/>
              </a:rPr>
            </a:br>
            <a:r>
              <a:rPr lang="ru-RU" sz="1400" b="0" baseline="0" dirty="0" smtClean="0"/>
              <a:t>Начало </a:t>
            </a:r>
            <a:r>
              <a:rPr lang="ru-RU" sz="1400" b="0" baseline="0" dirty="0" err="1" smtClean="0"/>
              <a:t>энтеральной</a:t>
            </a:r>
            <a:r>
              <a:rPr lang="ru-RU" sz="1400" b="0" baseline="0" dirty="0" smtClean="0"/>
              <a:t> нагрузки на </a:t>
            </a:r>
            <a:r>
              <a:rPr lang="ru-RU" sz="1400" baseline="0" dirty="0" smtClean="0"/>
              <a:t>7 </a:t>
            </a:r>
            <a:r>
              <a:rPr lang="ru-RU" sz="1400" b="0" baseline="0" dirty="0" smtClean="0"/>
              <a:t>п/о сутки </a:t>
            </a:r>
            <a:r>
              <a:rPr lang="ru-RU" sz="1400" b="0" dirty="0" smtClean="0"/>
              <a:t>(</a:t>
            </a:r>
            <a:r>
              <a:rPr lang="ru-RU" sz="1400" dirty="0" smtClean="0">
                <a:ea typeface="MS Mincho"/>
                <a:cs typeface="Times New Roman"/>
              </a:rPr>
              <a:t>4-9 сутки</a:t>
            </a:r>
            <a:r>
              <a:rPr lang="ru-RU" sz="1400" b="0" dirty="0" smtClean="0">
                <a:ea typeface="MS Mincho"/>
                <a:cs typeface="Times New Roman"/>
              </a:rPr>
              <a:t>),</a:t>
            </a:r>
            <a:br>
              <a:rPr lang="ru-RU" sz="1400" b="0" dirty="0" smtClean="0">
                <a:ea typeface="MS Mincho"/>
                <a:cs typeface="Times New Roman"/>
              </a:rPr>
            </a:br>
            <a:r>
              <a:rPr lang="ru-RU" sz="1400" b="0" dirty="0" smtClean="0"/>
              <a:t>Возобновление ферментной терапии в среднем на </a:t>
            </a:r>
            <a:r>
              <a:rPr lang="ru-RU" sz="1400" dirty="0" smtClean="0"/>
              <a:t>13 </a:t>
            </a:r>
            <a:r>
              <a:rPr lang="ru-RU" sz="1400" b="0" dirty="0" smtClean="0"/>
              <a:t>п/о сутки</a:t>
            </a:r>
            <a:br>
              <a:rPr lang="ru-RU" sz="1400" b="0" dirty="0" smtClean="0"/>
            </a:br>
            <a:r>
              <a:rPr kumimoji="0" lang="ru-RU" sz="1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Выписка</a:t>
            </a:r>
            <a:r>
              <a:rPr lang="ru-RU" sz="1400" b="0" dirty="0"/>
              <a:t> </a:t>
            </a:r>
            <a:r>
              <a:rPr kumimoji="0" lang="ru-RU" sz="14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- </a:t>
            </a:r>
            <a:r>
              <a:rPr kumimoji="0" lang="ru-RU" sz="14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16-17 </a:t>
            </a:r>
            <a:r>
              <a:rPr kumimoji="0" lang="ru-RU" sz="14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п/о сутки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6521869" y="5259154"/>
            <a:ext cx="553009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/>
              <a:t>Выводы:</a:t>
            </a:r>
            <a:r>
              <a:rPr lang="ru-RU" sz="1400" b="0" dirty="0"/>
              <a:t> Хирургическое лечение пациентов с </a:t>
            </a:r>
            <a:r>
              <a:rPr lang="ru-RU" sz="1400" b="0" dirty="0" smtClean="0"/>
              <a:t>кистозным фиброзом </a:t>
            </a:r>
            <a:r>
              <a:rPr lang="ru-RU" sz="1400" b="0" dirty="0"/>
              <a:t>необходимо проводить в многопрофильных стационарах с возможностью оказания специализированной </a:t>
            </a:r>
            <a:r>
              <a:rPr lang="ru-RU" sz="1400" b="0" dirty="0" smtClean="0"/>
              <a:t>помощи и при соблюдении </a:t>
            </a:r>
            <a:r>
              <a:rPr lang="ru-RU" sz="1400" b="0" dirty="0" err="1" smtClean="0"/>
              <a:t>периоперационного</a:t>
            </a:r>
            <a:r>
              <a:rPr lang="ru-RU" sz="1400" b="0" dirty="0" smtClean="0"/>
              <a:t> протокола, разработанного совместно со специалистами по </a:t>
            </a:r>
            <a:r>
              <a:rPr lang="ru-RU" sz="1400" b="0" dirty="0" err="1" smtClean="0"/>
              <a:t>муковисцидозу</a:t>
            </a:r>
            <a:r>
              <a:rPr lang="ru-RU" sz="1400" b="0" dirty="0" smtClean="0"/>
              <a:t>.</a:t>
            </a:r>
            <a:r>
              <a:rPr lang="ru-RU" sz="1400" b="0" dirty="0"/>
              <a:t> Врожденная низкая кишечная непроходимость </a:t>
            </a:r>
            <a:r>
              <a:rPr lang="ru-RU" sz="1400" b="0" dirty="0" smtClean="0"/>
              <a:t>требует обязательного </a:t>
            </a:r>
            <a:r>
              <a:rPr lang="ru-RU" sz="1400" b="0" dirty="0"/>
              <a:t>проведения </a:t>
            </a:r>
            <a:r>
              <a:rPr lang="ru-RU" sz="1400" b="0" dirty="0" err="1"/>
              <a:t>дообследования</a:t>
            </a:r>
            <a:r>
              <a:rPr lang="ru-RU" sz="1400" b="0" dirty="0"/>
              <a:t> </a:t>
            </a:r>
            <a:r>
              <a:rPr lang="ru-RU" sz="1400" b="0" dirty="0" smtClean="0"/>
              <a:t> </a:t>
            </a:r>
            <a:r>
              <a:rPr lang="ru-RU" sz="1400" b="0" dirty="0"/>
              <a:t>ребенка на </a:t>
            </a:r>
            <a:r>
              <a:rPr lang="ru-RU" sz="1400" b="0" dirty="0" err="1"/>
              <a:t>муковисцидоз</a:t>
            </a:r>
            <a:r>
              <a:rPr lang="ru-RU" sz="1400" b="0" dirty="0" smtClean="0"/>
              <a:t>.</a:t>
            </a:r>
            <a:endParaRPr lang="ru-RU" sz="1400" dirty="0">
              <a:ea typeface="MS Mincho"/>
              <a:cs typeface="Times New Roman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416801" y="30777"/>
            <a:ext cx="1699215" cy="307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spc="0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Sulavko.ma@nczd.ru</a:t>
            </a:r>
            <a:endParaRPr kumimoji="0" lang="ru-RU" sz="1400" b="0" i="0" u="none" strike="noStrike" cap="none" spc="0" normalizeH="0" baseline="0" dirty="0">
              <a:ln>
                <a:noFill/>
              </a:ln>
              <a:solidFill>
                <a:srgbClr val="00B0F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1508117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Тема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Тема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2631</TotalTime>
  <Words>306</Words>
  <Application>Microsoft Office PowerPoint</Application>
  <PresentationFormat>Произвольный</PresentationFormat>
  <Paragraphs>38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ПЕРСПЕКТИВЫ СТРАТЕГИЧЕСКОГО РАЗВИТИЯ ДЕТСКОГО ЗДРАВООХРАНЕНИЯ РОССИИ</dc:title>
  <dc:creator>TimofeevaAG</dc:creator>
  <cp:lastModifiedBy>Сулавко Мария Мария</cp:lastModifiedBy>
  <cp:revision>318</cp:revision>
  <cp:lastPrinted>2018-08-13T04:52:35Z</cp:lastPrinted>
  <dcterms:modified xsi:type="dcterms:W3CDTF">2024-03-26T16:08:58Z</dcterms:modified>
</cp:coreProperties>
</file>